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837EBF-1114-4FC5-8147-58544E7BDAF1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D6A48A-7CAE-4DE3-9B14-0510CC02E9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3472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A0F7-5899-4BDB-9B5D-8347521A4BAE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6389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A0F7-5899-4BDB-9B5D-8347521A4BAE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6389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A0F7-5899-4BDB-9B5D-8347521A4BAE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6389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A0F7-5899-4BDB-9B5D-8347521A4BAE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6389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A0F7-5899-4BDB-9B5D-8347521A4BAE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6389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A0F7-5899-4BDB-9B5D-8347521A4BAE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6389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A0F7-5899-4BDB-9B5D-8347521A4BAE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6389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150-4F9A-4BA7-B9AA-3C430ACE2BA0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964-3B0A-4DA3-8EA5-FF9C44AE95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3121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150-4F9A-4BA7-B9AA-3C430ACE2BA0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964-3B0A-4DA3-8EA5-FF9C44AE95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566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150-4F9A-4BA7-B9AA-3C430ACE2BA0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964-3B0A-4DA3-8EA5-FF9C44AE95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5332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150-4F9A-4BA7-B9AA-3C430ACE2BA0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964-3B0A-4DA3-8EA5-FF9C44AE95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3081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150-4F9A-4BA7-B9AA-3C430ACE2BA0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964-3B0A-4DA3-8EA5-FF9C44AE95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3400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150-4F9A-4BA7-B9AA-3C430ACE2BA0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964-3B0A-4DA3-8EA5-FF9C44AE95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124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150-4F9A-4BA7-B9AA-3C430ACE2BA0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964-3B0A-4DA3-8EA5-FF9C44AE95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8594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150-4F9A-4BA7-B9AA-3C430ACE2BA0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964-3B0A-4DA3-8EA5-FF9C44AE95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06180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150-4F9A-4BA7-B9AA-3C430ACE2BA0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964-3B0A-4DA3-8EA5-FF9C44AE95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707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150-4F9A-4BA7-B9AA-3C430ACE2BA0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964-3B0A-4DA3-8EA5-FF9C44AE95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8299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150-4F9A-4BA7-B9AA-3C430ACE2BA0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964-3B0A-4DA3-8EA5-FF9C44AE95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8573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7F150-4F9A-4BA7-B9AA-3C430ACE2BA0}" type="datetimeFigureOut">
              <a:rPr lang="fa-IR" smtClean="0"/>
              <a:pPr/>
              <a:t>1432/11/15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61964-3B0A-4DA3-8EA5-FF9C44AE95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7716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7" r="6816"/>
          <a:stretch/>
        </p:blipFill>
        <p:spPr bwMode="auto">
          <a:xfrm>
            <a:off x="0" y="20241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88" b="98872" l="4228" r="94472"/>
                    </a14:imgEffect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332" y="5229200"/>
            <a:ext cx="3204356" cy="28659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-468560" y="3091687"/>
            <a:ext cx="5730225" cy="57606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20624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r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r" rtl="1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fa-IR" sz="1800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-468560" y="3955783"/>
            <a:ext cx="5730225" cy="57606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20624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r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r" rtl="1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fa-IR" sz="1800" u="sng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88" b="98872" l="4228" r="94472"/>
                    </a14:imgEffect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1251520"/>
            <a:ext cx="3204356" cy="28659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8401" l="2648" r="100000"/>
                    </a14:imgEffect>
                    <a14:imgEffect>
                      <a14:sharpenSoften amoun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289" y="1266188"/>
            <a:ext cx="5328592" cy="41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583723" y="1859168"/>
            <a:ext cx="2232248" cy="504056"/>
          </a:xfrm>
          <a:prstGeom prst="roundRect">
            <a:avLst/>
          </a:prstGeom>
          <a:solidFill>
            <a:schemeClr val="tx1">
              <a:lumMod val="50000"/>
              <a:alpha val="2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fa-I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سال 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دوم</a:t>
            </a:r>
            <a:endParaRPr lang="fa-IR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83723" y="3371335"/>
            <a:ext cx="2232248" cy="504056"/>
          </a:xfrm>
          <a:prstGeom prst="roundRect">
            <a:avLst/>
          </a:prstGeom>
          <a:solidFill>
            <a:schemeClr val="tx1">
              <a:lumMod val="50000"/>
              <a:alpha val="2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fa-I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سال تحصیلی    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91 - 90</a:t>
            </a:r>
            <a:endParaRPr lang="fa-IR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63198" y="2579247"/>
            <a:ext cx="2232248" cy="504056"/>
          </a:xfrm>
          <a:prstGeom prst="roundRect">
            <a:avLst/>
          </a:prstGeom>
          <a:solidFill>
            <a:schemeClr val="tx1">
              <a:lumMod val="50000"/>
              <a:alpha val="2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fa-I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جلسه  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5</a:t>
            </a:r>
            <a:endParaRPr lang="fa-IR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63198" y="4091415"/>
            <a:ext cx="2232248" cy="504056"/>
          </a:xfrm>
          <a:prstGeom prst="roundRect">
            <a:avLst/>
          </a:prstGeom>
          <a:solidFill>
            <a:schemeClr val="tx1">
              <a:lumMod val="50000"/>
              <a:alpha val="2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endParaRPr lang="fa-IR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  <a:p>
            <a:pPr algn="ctr"/>
            <a:endParaRPr lang="fa-IR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10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 </a:t>
            </a:r>
            <a:r>
              <a:rPr lang="fa-I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/  7 /  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90   شنبه</a:t>
            </a:r>
            <a:endParaRPr lang="fa-IR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83723" y="692696"/>
            <a:ext cx="11723" cy="5256584"/>
          </a:xfrm>
          <a:prstGeom prst="line">
            <a:avLst/>
          </a:prstGeom>
          <a:ln w="19050">
            <a:gradFill flip="none" rotWithShape="1">
              <a:gsLst>
                <a:gs pos="50000">
                  <a:schemeClr val="tx1">
                    <a:lumMod val="65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95000"/>
                    <a:lumOff val="5000"/>
                    <a:alpha val="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3015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r"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ICTDREAM\Desktop\Presentation6\Slide1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61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251520" y="3380437"/>
            <a:ext cx="8689166" cy="768643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12573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ثانیا : اگر «حمل بر غالب» را بپذیریم، مشروط به «ظن به لحوق» است</a:t>
            </a:r>
          </a:p>
          <a:p>
            <a:pPr marL="1257300" algn="ctr"/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در ما نحن فیه به جهت عدول متأخرین، چنین ظنی حاصل نمی شود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42795" y="1124746"/>
            <a:ext cx="8689166" cy="1296142"/>
            <a:chOff x="-1707708" y="2088530"/>
            <a:chExt cx="9653875" cy="616108"/>
          </a:xfrm>
        </p:grpSpPr>
        <p:sp>
          <p:nvSpPr>
            <p:cNvPr id="13" name="Rounded Rectangle 12"/>
            <p:cNvSpPr/>
            <p:nvPr/>
          </p:nvSpPr>
          <p:spPr>
            <a:xfrm>
              <a:off x="-1707708" y="2339272"/>
              <a:ext cx="9653875" cy="365366"/>
            </a:xfrm>
            <a:prstGeom prst="roundRect">
              <a:avLst>
                <a:gd name="adj" fmla="val 20479"/>
              </a:avLst>
            </a:prstGeom>
            <a:gradFill>
              <a:gsLst>
                <a:gs pos="50000">
                  <a:schemeClr val="tx2">
                    <a:lumMod val="60000"/>
                    <a:lumOff val="40000"/>
                    <a:alpha val="2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3175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اکثر الفاظی که «عَلَم» نیستند، برای «مفاهیم کلی» وضع شده اند</a:t>
              </a:r>
            </a:p>
            <a:p>
              <a:pPr marL="3175" algn="ctr"/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به حکم الحاق مشکوک به معلوم می گوییم در ما نحن فیه، موضوع له عام است.</a:t>
              </a:r>
              <a:endParaRPr lang="fa-I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endParaRPr>
            </a:p>
          </p:txBody>
        </p:sp>
        <p:sp>
          <p:nvSpPr>
            <p:cNvPr id="14" name="Flowchart: Delay 13"/>
            <p:cNvSpPr/>
            <p:nvPr/>
          </p:nvSpPr>
          <p:spPr>
            <a:xfrm rot="16200000">
              <a:off x="3166605" y="544020"/>
              <a:ext cx="259596" cy="3348615"/>
            </a:xfrm>
            <a:prstGeom prst="flowChartDelay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cs typeface="2  Lotus" pitchFamily="2" charset="-78"/>
                </a:rPr>
                <a:t>دلیل پنجم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2  Lotus" pitchFamily="2" charset="-78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0" y="4221088"/>
            <a:ext cx="9021078" cy="768643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12573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ثالثا : در الفاظ «غیر عَلَم»، «وضع عام ؛ موضوع له عام ؛ مستعمل فیه عام» است</a:t>
            </a:r>
          </a:p>
          <a:p>
            <a:pPr marL="1162050" algn="ctr"/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چگونه ما نحن فیه که «مستعمل فیه خاص» است به مواردی که مستعمل فیه عام است، ملحق می شود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260648"/>
            <a:ext cx="9001001" cy="576064"/>
            <a:chOff x="107504" y="1340768"/>
            <a:chExt cx="9001001" cy="576064"/>
          </a:xfrm>
        </p:grpSpPr>
        <p:sp>
          <p:nvSpPr>
            <p:cNvPr id="21" name="Rounded Rectangle 20"/>
            <p:cNvSpPr/>
            <p:nvPr/>
          </p:nvSpPr>
          <p:spPr>
            <a:xfrm>
              <a:off x="107504" y="1375936"/>
              <a:ext cx="6264696" cy="540895"/>
            </a:xfrm>
            <a:prstGeom prst="roundRect">
              <a:avLst>
                <a:gd name="adj" fmla="val 20479"/>
              </a:avLst>
            </a:prstGeom>
            <a:gradFill>
              <a:gsLst>
                <a:gs pos="100000">
                  <a:schemeClr val="accent3">
                    <a:lumMod val="50000"/>
                    <a:alpha val="49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87425" algn="ctr">
                <a:lnSpc>
                  <a:spcPct val="150000"/>
                </a:lnSpc>
              </a:pP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وضع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عام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         موضوع له : </a:t>
              </a:r>
              <a:r>
                <a:rPr lang="fa-IR" b="1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عام</a:t>
              </a:r>
              <a:r>
                <a:rPr lang="fa-IR" dirty="0" smtClean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         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مستعمل فیه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خاص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436097" y="1340768"/>
              <a:ext cx="3672408" cy="576064"/>
              <a:chOff x="1994855" y="325591"/>
              <a:chExt cx="5181261" cy="641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591781" y="363362"/>
                <a:ext cx="3960440" cy="603449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fa-IR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tx2">
                        <a:lumMod val="25000"/>
                      </a:schemeClr>
                    </a:solidFill>
                    <a:cs typeface="2  Lotus" pitchFamily="2" charset="-78"/>
                  </a:rPr>
                  <a:t>بررسی دلایل گروه اول</a:t>
                </a:r>
              </a:p>
            </p:txBody>
          </p: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855" y="332656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38572" y="325591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9" name="Rounded Rectangle 28"/>
          <p:cNvSpPr/>
          <p:nvPr/>
        </p:nvSpPr>
        <p:spPr>
          <a:xfrm>
            <a:off x="251520" y="2732365"/>
            <a:ext cx="8689166" cy="552619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12573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اولا : حمل بر غالب امر مسلمی نیست!</a:t>
            </a:r>
            <a:endParaRPr lang="fa-IR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30" name="Flowchart: Delay 29"/>
          <p:cNvSpPr/>
          <p:nvPr/>
        </p:nvSpPr>
        <p:spPr>
          <a:xfrm>
            <a:off x="7872235" y="2732365"/>
            <a:ext cx="1092253" cy="2257366"/>
          </a:xfrm>
          <a:prstGeom prst="flowChartDelay">
            <a:avLst/>
          </a:prstGeom>
          <a:solidFill>
            <a:srgbClr val="283B15"/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1" anchor="ctr"/>
          <a:lstStyle/>
          <a:p>
            <a:pPr algn="ctr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rPr>
              <a:t>مرحوم قزوینی</a:t>
            </a:r>
            <a:endParaRPr lang="fa-I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2  Lotus" pitchFamily="2" charset="-7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51520" y="5409222"/>
            <a:ext cx="8712968" cy="972106"/>
            <a:chOff x="-1707708" y="2339272"/>
            <a:chExt cx="9680320" cy="234025"/>
          </a:xfrm>
        </p:grpSpPr>
        <p:sp>
          <p:nvSpPr>
            <p:cNvPr id="33" name="Rounded Rectangle 32"/>
            <p:cNvSpPr/>
            <p:nvPr/>
          </p:nvSpPr>
          <p:spPr>
            <a:xfrm>
              <a:off x="-1707708" y="2339272"/>
              <a:ext cx="9653875" cy="234025"/>
            </a:xfrm>
            <a:prstGeom prst="roundRect">
              <a:avLst>
                <a:gd name="adj" fmla="val 20479"/>
              </a:avLst>
            </a:prstGeom>
            <a:gradFill>
              <a:gsLst>
                <a:gs pos="80000">
                  <a:schemeClr val="accent3">
                    <a:lumMod val="60000"/>
                    <a:lumOff val="40000"/>
                    <a:alpha val="7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1257300" algn="ctr">
                <a:lnSpc>
                  <a:spcPct val="150000"/>
                </a:lnSpc>
              </a:pPr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حمل بر غالب، در جایی است که مسئله ای «مشکوک» باشد</a:t>
              </a:r>
            </a:p>
            <a:p>
              <a:pPr marL="1257300" algn="ctr">
                <a:lnSpc>
                  <a:spcPct val="150000"/>
                </a:lnSpc>
              </a:pP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در حالی که مدعیان خاص بودن در این مسأله، شکی ندارند و دلیل بر آن اقامه می کنند</a:t>
              </a:r>
              <a:endParaRPr lang="fa-I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endParaRPr>
            </a:p>
          </p:txBody>
        </p:sp>
        <p:sp>
          <p:nvSpPr>
            <p:cNvPr id="34" name="Flowchart: Delay 33"/>
            <p:cNvSpPr/>
            <p:nvPr/>
          </p:nvSpPr>
          <p:spPr>
            <a:xfrm>
              <a:off x="6759092" y="2339272"/>
              <a:ext cx="1213520" cy="234025"/>
            </a:xfrm>
            <a:prstGeom prst="flowChartDelay">
              <a:avLst/>
            </a:prstGeom>
            <a:solidFill>
              <a:srgbClr val="283B15"/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ما </a:t>
              </a:r>
            </a:p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می گوییم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87103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29" grpId="0" animBg="1"/>
      <p:bldP spid="30" grpId="0" animBg="1"/>
    </p:bldLst>
  </p:timing>
  <p:extLst mod="1">
    <p:ext uri="{E180D4A7-C9FB-4DFB-919C-405C955672EB}">
      <p14:showEvtLst xmlns:p14="http://schemas.microsoft.com/office/powerpoint/2010/main" xmlns="">
        <p14:playEvt time="4651" objId="38"/>
        <p14:stopEvt time="529872" objId="3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ICTDREAM\Desktop\Presentation6\Slide1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61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2795" y="1124746"/>
            <a:ext cx="8689166" cy="1296142"/>
            <a:chOff x="-1707708" y="2088530"/>
            <a:chExt cx="9653875" cy="616108"/>
          </a:xfrm>
        </p:grpSpPr>
        <p:sp>
          <p:nvSpPr>
            <p:cNvPr id="13" name="Rounded Rectangle 12"/>
            <p:cNvSpPr/>
            <p:nvPr/>
          </p:nvSpPr>
          <p:spPr>
            <a:xfrm>
              <a:off x="-1707708" y="2339272"/>
              <a:ext cx="9653875" cy="365366"/>
            </a:xfrm>
            <a:prstGeom prst="roundRect">
              <a:avLst>
                <a:gd name="adj" fmla="val 20479"/>
              </a:avLst>
            </a:prstGeom>
            <a:gradFill>
              <a:gsLst>
                <a:gs pos="50000">
                  <a:schemeClr val="tx2">
                    <a:lumMod val="60000"/>
                    <a:lumOff val="40000"/>
                    <a:alpha val="2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3175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صغری : 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این الفاظ در مصادیق «مفهوم کلی» استعمال می شوند</a:t>
              </a:r>
            </a:p>
            <a:p>
              <a:pPr marL="3175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کبری : 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هر چه در مصادیق یک مفهوم کلی، حقیقت است در خود آن مفهوم کلی نیز «حقیقت» است</a:t>
              </a:r>
              <a:endParaRPr lang="fa-I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endParaRPr>
            </a:p>
          </p:txBody>
        </p:sp>
        <p:sp>
          <p:nvSpPr>
            <p:cNvPr id="14" name="Flowchart: Delay 13"/>
            <p:cNvSpPr/>
            <p:nvPr/>
          </p:nvSpPr>
          <p:spPr>
            <a:xfrm rot="16200000">
              <a:off x="3166605" y="544020"/>
              <a:ext cx="259596" cy="3348615"/>
            </a:xfrm>
            <a:prstGeom prst="flowChartDelay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cs typeface="2  Lotus" pitchFamily="2" charset="-78"/>
                </a:rPr>
                <a:t>دلیل ششم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2  Lotus" pitchFamily="2" charset="-78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5496" y="2708921"/>
            <a:ext cx="8985582" cy="984667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1079500" algn="ctr"/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قاعده داریم که :</a:t>
            </a:r>
          </a:p>
          <a:p>
            <a:pPr marL="10795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هر گاه لفظی در دو معنی که دارای «قدر جامعی» هستند، استعمال شود :</a:t>
            </a:r>
          </a:p>
          <a:p>
            <a:pPr marL="10795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اصل آن است که برای آن «قدر جامع» وضع شده است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260648"/>
            <a:ext cx="9001001" cy="576064"/>
            <a:chOff x="107504" y="1340768"/>
            <a:chExt cx="9001001" cy="576064"/>
          </a:xfrm>
        </p:grpSpPr>
        <p:sp>
          <p:nvSpPr>
            <p:cNvPr id="21" name="Rounded Rectangle 20"/>
            <p:cNvSpPr/>
            <p:nvPr/>
          </p:nvSpPr>
          <p:spPr>
            <a:xfrm>
              <a:off x="107504" y="1375936"/>
              <a:ext cx="6264696" cy="540895"/>
            </a:xfrm>
            <a:prstGeom prst="roundRect">
              <a:avLst>
                <a:gd name="adj" fmla="val 20479"/>
              </a:avLst>
            </a:prstGeom>
            <a:gradFill>
              <a:gsLst>
                <a:gs pos="100000">
                  <a:schemeClr val="accent3">
                    <a:lumMod val="50000"/>
                    <a:alpha val="49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87425" algn="ctr">
                <a:lnSpc>
                  <a:spcPct val="150000"/>
                </a:lnSpc>
              </a:pP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وضع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عام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         موضوع له : </a:t>
              </a:r>
              <a:r>
                <a:rPr lang="fa-IR" b="1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عام</a:t>
              </a:r>
              <a:r>
                <a:rPr lang="fa-IR" dirty="0" smtClean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         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مستعمل فیه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خاص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436097" y="1340768"/>
              <a:ext cx="3672408" cy="576064"/>
              <a:chOff x="1994855" y="325591"/>
              <a:chExt cx="5181261" cy="641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591781" y="363362"/>
                <a:ext cx="3960440" cy="603449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fa-IR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tx2">
                        <a:lumMod val="25000"/>
                      </a:schemeClr>
                    </a:solidFill>
                    <a:cs typeface="2  Lotus" pitchFamily="2" charset="-78"/>
                  </a:rPr>
                  <a:t>بررسی دلایل گروه اول</a:t>
                </a:r>
              </a:p>
            </p:txBody>
          </p: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855" y="332656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38572" y="325591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9" name="Rounded Rectangle 18"/>
          <p:cNvSpPr/>
          <p:nvPr/>
        </p:nvSpPr>
        <p:spPr>
          <a:xfrm>
            <a:off x="187896" y="3764985"/>
            <a:ext cx="8985582" cy="492333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10795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اشکال اول :</a:t>
            </a:r>
            <a:r>
              <a:rPr lang="fa-I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 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این قاعده اصل و اساسی ندارد</a:t>
            </a:r>
            <a:endParaRPr lang="fa-IR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9512" y="4353077"/>
            <a:ext cx="8985582" cy="636349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10795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اشکال دوم :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 این قاعده در جایی است که لفظ در قدر جامع، «کثیراً» استعمال شود</a:t>
            </a:r>
          </a:p>
          <a:p>
            <a:pPr marL="10795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در حالی که این لفظ در قدر جامع استعمال نمی شود</a:t>
            </a:r>
          </a:p>
        </p:txBody>
      </p:sp>
      <p:sp>
        <p:nvSpPr>
          <p:cNvPr id="30" name="Flowchart: Delay 29"/>
          <p:cNvSpPr/>
          <p:nvPr/>
        </p:nvSpPr>
        <p:spPr>
          <a:xfrm>
            <a:off x="7872235" y="2708920"/>
            <a:ext cx="1092253" cy="2280506"/>
          </a:xfrm>
          <a:prstGeom prst="flowChartDelay">
            <a:avLst/>
          </a:prstGeom>
          <a:solidFill>
            <a:srgbClr val="283B15"/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1" anchor="ctr"/>
          <a:lstStyle/>
          <a:p>
            <a:pPr algn="ctr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rPr>
              <a:t>مرحوم قزوینی</a:t>
            </a:r>
            <a:endParaRPr lang="fa-I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2  Lotus" pitchFamily="2" charset="-7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51520" y="5409222"/>
            <a:ext cx="8712968" cy="972106"/>
            <a:chOff x="-1707708" y="2339272"/>
            <a:chExt cx="9680320" cy="234025"/>
          </a:xfrm>
        </p:grpSpPr>
        <p:sp>
          <p:nvSpPr>
            <p:cNvPr id="33" name="Rounded Rectangle 32"/>
            <p:cNvSpPr/>
            <p:nvPr/>
          </p:nvSpPr>
          <p:spPr>
            <a:xfrm>
              <a:off x="-1707708" y="2339272"/>
              <a:ext cx="9653875" cy="234025"/>
            </a:xfrm>
            <a:prstGeom prst="roundRect">
              <a:avLst>
                <a:gd name="adj" fmla="val 20479"/>
              </a:avLst>
            </a:prstGeom>
            <a:gradFill>
              <a:gsLst>
                <a:gs pos="80000">
                  <a:schemeClr val="accent3">
                    <a:lumMod val="60000"/>
                    <a:lumOff val="40000"/>
                    <a:alpha val="7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1257300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این قاعده به این صورت غلط است</a:t>
              </a:r>
            </a:p>
            <a:p>
              <a:pPr marL="1257300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صورت صحیح قاعده : </a:t>
              </a:r>
            </a:p>
            <a:p>
              <a:pPr marL="1257300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«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اگر لفظی در همه مصادیق قدر جامع استعمال شد، در آن قدر جامع حقیقت است»</a:t>
              </a:r>
              <a:endParaRPr lang="fa-I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endParaRPr>
            </a:p>
          </p:txBody>
        </p:sp>
        <p:sp>
          <p:nvSpPr>
            <p:cNvPr id="34" name="Flowchart: Delay 33"/>
            <p:cNvSpPr/>
            <p:nvPr/>
          </p:nvSpPr>
          <p:spPr>
            <a:xfrm>
              <a:off x="6759092" y="2339272"/>
              <a:ext cx="1213520" cy="234025"/>
            </a:xfrm>
            <a:prstGeom prst="flowChartDelay">
              <a:avLst/>
            </a:prstGeom>
            <a:solidFill>
              <a:srgbClr val="283B15"/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ما </a:t>
              </a:r>
            </a:p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می گوییم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08978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2" grpId="0" animBg="1"/>
      <p:bldP spid="30" grpId="0" animBg="1"/>
    </p:bldLst>
  </p:timing>
  <p:extLst mod="1">
    <p:ext uri="{E180D4A7-C9FB-4DFB-919C-405C955672EB}">
      <p14:showEvtLst xmlns:p14="http://schemas.microsoft.com/office/powerpoint/2010/main" xmlns="">
        <p14:playEvt time="4651" objId="38"/>
        <p14:stopEvt time="529872" objId="3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ICTDREAM\Desktop\Presentation6\Slide1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61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2795" y="836712"/>
            <a:ext cx="8689166" cy="1296142"/>
            <a:chOff x="-1707708" y="2088530"/>
            <a:chExt cx="9653875" cy="616108"/>
          </a:xfrm>
        </p:grpSpPr>
        <p:sp>
          <p:nvSpPr>
            <p:cNvPr id="13" name="Rounded Rectangle 12"/>
            <p:cNvSpPr/>
            <p:nvPr/>
          </p:nvSpPr>
          <p:spPr>
            <a:xfrm>
              <a:off x="-1707708" y="2339272"/>
              <a:ext cx="9653875" cy="365366"/>
            </a:xfrm>
            <a:prstGeom prst="roundRect">
              <a:avLst>
                <a:gd name="adj" fmla="val 20479"/>
              </a:avLst>
            </a:prstGeom>
            <a:gradFill>
              <a:gsLst>
                <a:gs pos="50000">
                  <a:schemeClr val="tx2">
                    <a:lumMod val="60000"/>
                    <a:lumOff val="40000"/>
                    <a:alpha val="2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لازمه «موضوع له عام + مستعملٌ فیه خاص» :</a:t>
              </a:r>
            </a:p>
            <a:p>
              <a:pPr algn="ctr"/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1. مجاز بودن استعمال این الفاظ در معنای خاص            2. غلط بودن استعمال در معنای حقیقی</a:t>
              </a:r>
              <a:endPara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endParaRPr>
            </a:p>
          </p:txBody>
        </p:sp>
        <p:sp>
          <p:nvSpPr>
            <p:cNvPr id="14" name="Flowchart: Delay 13"/>
            <p:cNvSpPr/>
            <p:nvPr/>
          </p:nvSpPr>
          <p:spPr>
            <a:xfrm rot="16200000">
              <a:off x="3166605" y="544020"/>
              <a:ext cx="259596" cy="3348615"/>
            </a:xfrm>
            <a:prstGeom prst="flowChartDelay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cs typeface="2  Lotus" pitchFamily="2" charset="-78"/>
                </a:rPr>
                <a:t>دلیل اول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2  Lotus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504" y="116632"/>
            <a:ext cx="9001001" cy="576064"/>
            <a:chOff x="107504" y="1340768"/>
            <a:chExt cx="9001001" cy="576064"/>
          </a:xfrm>
        </p:grpSpPr>
        <p:sp>
          <p:nvSpPr>
            <p:cNvPr id="21" name="Rounded Rectangle 20"/>
            <p:cNvSpPr/>
            <p:nvPr/>
          </p:nvSpPr>
          <p:spPr>
            <a:xfrm>
              <a:off x="107504" y="1375936"/>
              <a:ext cx="6264696" cy="540895"/>
            </a:xfrm>
            <a:prstGeom prst="roundRect">
              <a:avLst>
                <a:gd name="adj" fmla="val 20479"/>
              </a:avLst>
            </a:prstGeom>
            <a:gradFill>
              <a:gsLst>
                <a:gs pos="100000">
                  <a:schemeClr val="accent3">
                    <a:lumMod val="50000"/>
                    <a:alpha val="49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87425" algn="ctr">
                <a:lnSpc>
                  <a:spcPct val="150000"/>
                </a:lnSpc>
              </a:pP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وضع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عام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         موضوع له : </a:t>
              </a:r>
              <a:r>
                <a:rPr lang="fa-IR" b="1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خاص          </a:t>
              </a:r>
              <a:r>
                <a:rPr lang="fa-IR" dirty="0" smtClean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مستعمل 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فیه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خاص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436097" y="1340768"/>
              <a:ext cx="3672408" cy="576064"/>
              <a:chOff x="1994855" y="325591"/>
              <a:chExt cx="5181261" cy="641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591781" y="363362"/>
                <a:ext cx="3960440" cy="603449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fa-IR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tx2">
                        <a:lumMod val="25000"/>
                      </a:schemeClr>
                    </a:solidFill>
                    <a:cs typeface="2  Lotus" pitchFamily="2" charset="-78"/>
                  </a:rPr>
                  <a:t>بررسی دلایل گروه دوم</a:t>
                </a:r>
              </a:p>
            </p:txBody>
          </p: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855" y="332656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38572" y="325591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9" name="Rounded Rectangle 18"/>
          <p:cNvSpPr/>
          <p:nvPr/>
        </p:nvSpPr>
        <p:spPr>
          <a:xfrm>
            <a:off x="187896" y="2276872"/>
            <a:ext cx="8985582" cy="492333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10795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ان قلت :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 مجاز بلا حقیقت چه اشکالی دارد؟</a:t>
            </a:r>
            <a:endParaRPr lang="fa-IR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9512" y="2864964"/>
            <a:ext cx="8985582" cy="492028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10795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قلنا : 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گروهی «محال» و گروهی «نادر» می دانند  =   </a:t>
            </a:r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نمی توان مشکوک را بر نادر حمل کرد </a:t>
            </a:r>
          </a:p>
        </p:txBody>
      </p:sp>
      <p:sp>
        <p:nvSpPr>
          <p:cNvPr id="30" name="Flowchart: Delay 29"/>
          <p:cNvSpPr/>
          <p:nvPr/>
        </p:nvSpPr>
        <p:spPr>
          <a:xfrm>
            <a:off x="7944243" y="2276872"/>
            <a:ext cx="1092253" cy="1080120"/>
          </a:xfrm>
          <a:prstGeom prst="flowChartDelay">
            <a:avLst/>
          </a:prstGeom>
          <a:solidFill>
            <a:srgbClr val="283B15"/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1" anchor="ctr"/>
          <a:lstStyle/>
          <a:p>
            <a:pPr algn="ctr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Badr" pitchFamily="2" charset="-78"/>
              </a:rPr>
              <a:t>ان قلت </a:t>
            </a:r>
          </a:p>
          <a:p>
            <a:pPr algn="ctr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Badr" pitchFamily="2" charset="-78"/>
              </a:rPr>
              <a:t>+ </a:t>
            </a:r>
          </a:p>
          <a:p>
            <a:pPr algn="ctr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Badr" pitchFamily="2" charset="-78"/>
              </a:rPr>
              <a:t>قلت</a:t>
            </a:r>
            <a:endParaRPr lang="fa-I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2  Bad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4149080"/>
            <a:ext cx="8892480" cy="756082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12573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«شکی نیست تا حمل مشکوک بر نادر، لازم آید»</a:t>
            </a:r>
          </a:p>
          <a:p>
            <a:pPr marL="98425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علت : 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مدعین «موضوع له عام ؛ مستعمل فیه خاص» شک ندارند و بر مدعای خود دلیل اقامه می کنند</a:t>
            </a:r>
            <a:endParaRPr lang="fa-IR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0" y="4989731"/>
            <a:ext cx="8892480" cy="1175573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987425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به لزوم «استعمال مجازی» در جایی که استعمال در معنای حقیقی ممکن نباشد، ملتزم می شویم</a:t>
            </a:r>
          </a:p>
          <a:p>
            <a:pPr marL="987425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علت : 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استحاله آن امر مسلمی نیست</a:t>
            </a:r>
          </a:p>
          <a:p>
            <a:pPr marL="987425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نکته مهم : 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صحت استعمال مجازی متوقف بر </a:t>
            </a:r>
            <a:r>
              <a:rPr lang="fa-IR" sz="20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وجود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 «موضوع له» است نه </a:t>
            </a:r>
            <a:r>
              <a:rPr lang="fa-IR" sz="20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استعمال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 در موضوع له </a:t>
            </a:r>
            <a:endParaRPr lang="fa-IR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1520" y="3429000"/>
            <a:ext cx="8689166" cy="648076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12573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این اشکال به مرحوم آخوند وارد نیست</a:t>
            </a:r>
          </a:p>
          <a:p>
            <a:pPr marL="1257300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علت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 : چراکه ایشان مستعمل فیه را نیز «عام» می داند</a:t>
            </a:r>
            <a:endParaRPr lang="fa-IR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504" y="6230614"/>
            <a:ext cx="8985582" cy="492333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1079500" algn="ctr"/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تمام این امور زمانی است که معانی حرفی از نوع «</a:t>
            </a:r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استعمال لفظ در معنی</a:t>
            </a:r>
            <a:r>
              <a:rPr lang="fa-IR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» باشند نه صرف علائم ..</a:t>
            </a:r>
          </a:p>
        </p:txBody>
      </p:sp>
      <p:sp>
        <p:nvSpPr>
          <p:cNvPr id="34" name="Flowchart: Delay 33"/>
          <p:cNvSpPr/>
          <p:nvPr/>
        </p:nvSpPr>
        <p:spPr>
          <a:xfrm>
            <a:off x="7944243" y="3429000"/>
            <a:ext cx="1092253" cy="3293947"/>
          </a:xfrm>
          <a:prstGeom prst="flowChartDelay">
            <a:avLst/>
          </a:prstGeom>
          <a:solidFill>
            <a:srgbClr val="283B15"/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1" anchor="ctr"/>
          <a:lstStyle/>
          <a:p>
            <a:pPr algn="ctr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rPr>
              <a:t>ما </a:t>
            </a:r>
          </a:p>
          <a:p>
            <a:pPr algn="ctr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rPr>
              <a:t>می گوییم</a:t>
            </a:r>
            <a:endParaRPr lang="fa-I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2  Lotus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9785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30" grpId="0" animBg="1"/>
      <p:bldP spid="29" grpId="0" animBg="1"/>
    </p:bldLst>
  </p:timing>
  <p:extLst mod="1">
    <p:ext uri="{E180D4A7-C9FB-4DFB-919C-405C955672EB}">
      <p14:showEvtLst xmlns:p14="http://schemas.microsoft.com/office/powerpoint/2010/main" xmlns="">
        <p14:playEvt time="4651" objId="38"/>
        <p14:stopEvt time="529872" objId="3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ICTDREAM\Desktop\Presentation6\Slide1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61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2795" y="1340768"/>
            <a:ext cx="8689166" cy="1800200"/>
            <a:chOff x="-1707708" y="2088530"/>
            <a:chExt cx="9653875" cy="855707"/>
          </a:xfrm>
        </p:grpSpPr>
        <p:sp>
          <p:nvSpPr>
            <p:cNvPr id="13" name="Rounded Rectangle 12"/>
            <p:cNvSpPr/>
            <p:nvPr/>
          </p:nvSpPr>
          <p:spPr>
            <a:xfrm>
              <a:off x="-1707708" y="2339272"/>
              <a:ext cx="9653875" cy="604965"/>
            </a:xfrm>
            <a:prstGeom prst="roundRect">
              <a:avLst>
                <a:gd name="adj" fmla="val 20479"/>
              </a:avLst>
            </a:prstGeom>
            <a:gradFill>
              <a:gsLst>
                <a:gs pos="50000">
                  <a:schemeClr val="tx2">
                    <a:lumMod val="60000"/>
                    <a:lumOff val="40000"/>
                    <a:alpha val="2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صغری : 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استعمال الفاظ مذکور در «مصادیق» شایع است</a:t>
              </a:r>
            </a:p>
            <a:p>
              <a:pPr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کبری : 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استعمال شایع نیز باید از نوع «استعمال حقیقی» باشد</a:t>
              </a:r>
            </a:p>
            <a:p>
              <a:pPr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نتیجه : 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این استعمالات باید «حقیقی» باشد</a:t>
              </a:r>
              <a:endPara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endParaRPr>
            </a:p>
          </p:txBody>
        </p:sp>
        <p:sp>
          <p:nvSpPr>
            <p:cNvPr id="14" name="Flowchart: Delay 13"/>
            <p:cNvSpPr/>
            <p:nvPr/>
          </p:nvSpPr>
          <p:spPr>
            <a:xfrm rot="16200000">
              <a:off x="3166605" y="544020"/>
              <a:ext cx="259596" cy="3348615"/>
            </a:xfrm>
            <a:prstGeom prst="flowChartDelay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cs typeface="2  Lotus" pitchFamily="2" charset="-78"/>
                </a:rPr>
                <a:t>دلیل دوم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2  Lotus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504" y="116632"/>
            <a:ext cx="9001001" cy="576064"/>
            <a:chOff x="107504" y="1340768"/>
            <a:chExt cx="9001001" cy="576064"/>
          </a:xfrm>
        </p:grpSpPr>
        <p:sp>
          <p:nvSpPr>
            <p:cNvPr id="21" name="Rounded Rectangle 20"/>
            <p:cNvSpPr/>
            <p:nvPr/>
          </p:nvSpPr>
          <p:spPr>
            <a:xfrm>
              <a:off x="107504" y="1375936"/>
              <a:ext cx="6264696" cy="540895"/>
            </a:xfrm>
            <a:prstGeom prst="roundRect">
              <a:avLst>
                <a:gd name="adj" fmla="val 20479"/>
              </a:avLst>
            </a:prstGeom>
            <a:gradFill>
              <a:gsLst>
                <a:gs pos="100000">
                  <a:schemeClr val="accent3">
                    <a:lumMod val="50000"/>
                    <a:alpha val="49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87425" algn="ctr">
                <a:lnSpc>
                  <a:spcPct val="150000"/>
                </a:lnSpc>
              </a:pP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وضع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عام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         موضوع له : </a:t>
              </a:r>
              <a:r>
                <a:rPr lang="fa-IR" b="1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خاص          </a:t>
              </a:r>
              <a:r>
                <a:rPr lang="fa-IR" dirty="0" smtClean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مستعمل 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فیه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خاص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436097" y="1340768"/>
              <a:ext cx="3672408" cy="576064"/>
              <a:chOff x="1994855" y="325591"/>
              <a:chExt cx="5181261" cy="641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591781" y="363362"/>
                <a:ext cx="3960440" cy="603449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fa-IR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tx2">
                        <a:lumMod val="25000"/>
                      </a:schemeClr>
                    </a:solidFill>
                    <a:cs typeface="2  Lotus" pitchFamily="2" charset="-78"/>
                  </a:rPr>
                  <a:t>بررسی دلایل گروه دوم</a:t>
                </a:r>
              </a:p>
            </p:txBody>
          </p: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855" y="332656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38572" y="325591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3" name="Rounded Rectangle 22"/>
          <p:cNvSpPr/>
          <p:nvPr/>
        </p:nvSpPr>
        <p:spPr>
          <a:xfrm>
            <a:off x="-9917" y="3511841"/>
            <a:ext cx="8892480" cy="997278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906463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استعمال در مصادیق را نباید به معنای «استعمال در یک شئ» دانست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0" y="4653136"/>
            <a:ext cx="8892480" cy="1152127"/>
          </a:xfrm>
          <a:prstGeom prst="roundRect">
            <a:avLst>
              <a:gd name="adj" fmla="val 20479"/>
            </a:avLst>
          </a:prstGeom>
          <a:gradFill>
            <a:gsLst>
              <a:gs pos="80000">
                <a:schemeClr val="accent3">
                  <a:lumMod val="60000"/>
                  <a:lumOff val="40000"/>
                  <a:alpha val="76000"/>
                </a:schemeClr>
              </a:gs>
              <a:gs pos="100000">
                <a:srgbClr val="DCEBC1">
                  <a:alpha val="0"/>
                </a:srgb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  <a:lin ang="0" scaled="1"/>
          </a:gra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1" anchor="ctr"/>
          <a:lstStyle/>
          <a:p>
            <a:pPr marL="987425" algn="ctr"/>
            <a:r>
              <a:rPr lang="fa-IR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اینکه «اطراد» از علائم حقیقت باشد، محل بحث است</a:t>
            </a:r>
            <a:endParaRPr lang="fa-IR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34" name="Flowchart: Delay 33"/>
          <p:cNvSpPr/>
          <p:nvPr/>
        </p:nvSpPr>
        <p:spPr>
          <a:xfrm>
            <a:off x="7948775" y="3501008"/>
            <a:ext cx="1092253" cy="2304256"/>
          </a:xfrm>
          <a:prstGeom prst="flowChartDelay">
            <a:avLst/>
          </a:prstGeom>
          <a:solidFill>
            <a:srgbClr val="283B15"/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1" anchor="ctr"/>
          <a:lstStyle/>
          <a:p>
            <a:pPr algn="ctr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rPr>
              <a:t>ما </a:t>
            </a:r>
          </a:p>
          <a:p>
            <a:pPr algn="ctr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rPr>
              <a:t>می گوییم</a:t>
            </a:r>
            <a:endParaRPr lang="fa-I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2  Lotus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6490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4651" objId="38"/>
        <p14:stopEvt time="529872" objId="3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ICTDREAM\Desktop\Presentation6\Slide1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61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2795" y="1340768"/>
            <a:ext cx="8689166" cy="1800200"/>
            <a:chOff x="-1707708" y="2088530"/>
            <a:chExt cx="9653875" cy="855707"/>
          </a:xfrm>
        </p:grpSpPr>
        <p:sp>
          <p:nvSpPr>
            <p:cNvPr id="13" name="Rounded Rectangle 12"/>
            <p:cNvSpPr/>
            <p:nvPr/>
          </p:nvSpPr>
          <p:spPr>
            <a:xfrm>
              <a:off x="-1707708" y="2339272"/>
              <a:ext cx="9653875" cy="604965"/>
            </a:xfrm>
            <a:prstGeom prst="roundRect">
              <a:avLst>
                <a:gd name="adj" fmla="val 20479"/>
              </a:avLst>
            </a:prstGeom>
            <a:gradFill>
              <a:gsLst>
                <a:gs pos="50000">
                  <a:schemeClr val="tx2">
                    <a:lumMod val="60000"/>
                    <a:lumOff val="40000"/>
                    <a:alpha val="2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algn="ctr">
                <a:lnSpc>
                  <a:spcPct val="150000"/>
                </a:lnSpc>
              </a:pP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اگر موضوع له در این الفاظ «</a:t>
              </a:r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کلی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» بود ..</a:t>
              </a:r>
              <a:r>
                <a:rPr lang="fa-IR" sz="2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باید همان معنای بدون قرینه «</a:t>
              </a:r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متبادر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» می شد</a:t>
              </a:r>
            </a:p>
            <a:p>
              <a:pPr algn="ctr">
                <a:lnSpc>
                  <a:spcPct val="150000"/>
                </a:lnSpc>
              </a:pPr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در حالی که چنین نیست</a:t>
              </a:r>
            </a:p>
          </p:txBody>
        </p:sp>
        <p:sp>
          <p:nvSpPr>
            <p:cNvPr id="14" name="Flowchart: Delay 13"/>
            <p:cNvSpPr/>
            <p:nvPr/>
          </p:nvSpPr>
          <p:spPr>
            <a:xfrm rot="16200000">
              <a:off x="3166605" y="544020"/>
              <a:ext cx="259596" cy="3348615"/>
            </a:xfrm>
            <a:prstGeom prst="flowChartDelay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cs typeface="2  Lotus" pitchFamily="2" charset="-78"/>
                </a:rPr>
                <a:t>دلیل سوم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2  Lotus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504" y="116632"/>
            <a:ext cx="9001001" cy="576064"/>
            <a:chOff x="107504" y="1340768"/>
            <a:chExt cx="9001001" cy="576064"/>
          </a:xfrm>
        </p:grpSpPr>
        <p:sp>
          <p:nvSpPr>
            <p:cNvPr id="21" name="Rounded Rectangle 20"/>
            <p:cNvSpPr/>
            <p:nvPr/>
          </p:nvSpPr>
          <p:spPr>
            <a:xfrm>
              <a:off x="107504" y="1375936"/>
              <a:ext cx="6264696" cy="540895"/>
            </a:xfrm>
            <a:prstGeom prst="roundRect">
              <a:avLst>
                <a:gd name="adj" fmla="val 20479"/>
              </a:avLst>
            </a:prstGeom>
            <a:gradFill>
              <a:gsLst>
                <a:gs pos="100000">
                  <a:schemeClr val="accent3">
                    <a:lumMod val="50000"/>
                    <a:alpha val="49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87425" algn="ctr">
                <a:lnSpc>
                  <a:spcPct val="150000"/>
                </a:lnSpc>
              </a:pP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وضع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عام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         موضوع له : </a:t>
              </a:r>
              <a:r>
                <a:rPr lang="fa-IR" b="1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خاص          </a:t>
              </a:r>
              <a:r>
                <a:rPr lang="fa-IR" dirty="0" smtClean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مستعمل 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فیه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خاص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436097" y="1340768"/>
              <a:ext cx="3672408" cy="576064"/>
              <a:chOff x="1994855" y="325591"/>
              <a:chExt cx="5181261" cy="641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591781" y="363362"/>
                <a:ext cx="3960440" cy="603449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fa-IR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tx2">
                        <a:lumMod val="25000"/>
                      </a:schemeClr>
                    </a:solidFill>
                    <a:cs typeface="2  Lotus" pitchFamily="2" charset="-78"/>
                  </a:rPr>
                  <a:t>بررسی دلایل گروه دوم</a:t>
                </a:r>
              </a:p>
            </p:txBody>
          </p: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855" y="332656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38572" y="325591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-9917" y="3501008"/>
            <a:ext cx="9050945" cy="1008111"/>
            <a:chOff x="-9917" y="3501008"/>
            <a:chExt cx="9050945" cy="1008111"/>
          </a:xfrm>
        </p:grpSpPr>
        <p:sp>
          <p:nvSpPr>
            <p:cNvPr id="23" name="Rounded Rectangle 22"/>
            <p:cNvSpPr/>
            <p:nvPr/>
          </p:nvSpPr>
          <p:spPr>
            <a:xfrm>
              <a:off x="-9917" y="3511841"/>
              <a:ext cx="8892480" cy="997278"/>
            </a:xfrm>
            <a:prstGeom prst="roundRect">
              <a:avLst>
                <a:gd name="adj" fmla="val 20479"/>
              </a:avLst>
            </a:prstGeom>
            <a:gradFill>
              <a:gsLst>
                <a:gs pos="80000">
                  <a:schemeClr val="accent3">
                    <a:lumMod val="60000"/>
                    <a:lumOff val="40000"/>
                    <a:alpha val="7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06463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این دلیل را نمی پذیرد</a:t>
              </a:r>
            </a:p>
          </p:txBody>
        </p:sp>
        <p:sp>
          <p:nvSpPr>
            <p:cNvPr id="34" name="Flowchart: Delay 33"/>
            <p:cNvSpPr/>
            <p:nvPr/>
          </p:nvSpPr>
          <p:spPr>
            <a:xfrm>
              <a:off x="7948775" y="3501008"/>
              <a:ext cx="1092253" cy="1008111"/>
            </a:xfrm>
            <a:prstGeom prst="flowChartDelay">
              <a:avLst/>
            </a:prstGeom>
            <a:solidFill>
              <a:srgbClr val="283B15"/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مرحوم مجاهد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14449" y="4869161"/>
            <a:ext cx="9050945" cy="1008111"/>
            <a:chOff x="-9917" y="3501008"/>
            <a:chExt cx="9050945" cy="1008111"/>
          </a:xfrm>
        </p:grpSpPr>
        <p:sp>
          <p:nvSpPr>
            <p:cNvPr id="22" name="Rounded Rectangle 21"/>
            <p:cNvSpPr/>
            <p:nvPr/>
          </p:nvSpPr>
          <p:spPr>
            <a:xfrm>
              <a:off x="-9917" y="3511841"/>
              <a:ext cx="8892480" cy="997278"/>
            </a:xfrm>
            <a:prstGeom prst="roundRect">
              <a:avLst>
                <a:gd name="adj" fmla="val 20479"/>
              </a:avLst>
            </a:prstGeom>
            <a:gradFill>
              <a:gsLst>
                <a:gs pos="80000">
                  <a:schemeClr val="accent3">
                    <a:lumMod val="60000"/>
                    <a:lumOff val="40000"/>
                    <a:alpha val="7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06463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این استدلال از قوت برخوردار است</a:t>
              </a:r>
            </a:p>
          </p:txBody>
        </p:sp>
        <p:sp>
          <p:nvSpPr>
            <p:cNvPr id="29" name="Flowchart: Delay 28"/>
            <p:cNvSpPr/>
            <p:nvPr/>
          </p:nvSpPr>
          <p:spPr>
            <a:xfrm>
              <a:off x="7948775" y="3501008"/>
              <a:ext cx="1092253" cy="1008111"/>
            </a:xfrm>
            <a:prstGeom prst="flowChartDelay">
              <a:avLst/>
            </a:prstGeom>
            <a:solidFill>
              <a:srgbClr val="283B15"/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ما</a:t>
              </a:r>
            </a:p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می گوییم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72867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4651" objId="38"/>
        <p14:stopEvt time="529872" objId="38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ICTDREAM\Desktop\Presentation6\Slide1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61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2795" y="1340768"/>
            <a:ext cx="8689166" cy="1800200"/>
            <a:chOff x="-1707708" y="2088530"/>
            <a:chExt cx="9653875" cy="855707"/>
          </a:xfrm>
        </p:grpSpPr>
        <p:sp>
          <p:nvSpPr>
            <p:cNvPr id="13" name="Rounded Rectangle 12"/>
            <p:cNvSpPr/>
            <p:nvPr/>
          </p:nvSpPr>
          <p:spPr>
            <a:xfrm>
              <a:off x="-1707708" y="2339272"/>
              <a:ext cx="9653875" cy="604965"/>
            </a:xfrm>
            <a:prstGeom prst="roundRect">
              <a:avLst>
                <a:gd name="adj" fmla="val 20479"/>
              </a:avLst>
            </a:prstGeom>
            <a:gradFill>
              <a:gsLst>
                <a:gs pos="50000">
                  <a:schemeClr val="tx2">
                    <a:lumMod val="60000"/>
                    <a:lumOff val="40000"/>
                    <a:alpha val="2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algn="ctr">
                <a:lnSpc>
                  <a:spcPct val="150000"/>
                </a:lnSpc>
              </a:pP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مفاهیم کلی «</a:t>
              </a:r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نکره» 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هستند</a:t>
              </a:r>
            </a:p>
            <a:p>
              <a:pPr algn="ctr">
                <a:lnSpc>
                  <a:spcPct val="150000"/>
                </a:lnSpc>
              </a:pP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در حالی که</a:t>
              </a:r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«ضمائر ؛ موصولات و اسماء اشاره» </a:t>
              </a:r>
              <a:r>
                <a:rPr lang="fa-IR" sz="2000" b="1" u="sng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معرفه</a:t>
              </a:r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هستند.</a:t>
              </a:r>
            </a:p>
          </p:txBody>
        </p:sp>
        <p:sp>
          <p:nvSpPr>
            <p:cNvPr id="14" name="Flowchart: Delay 13"/>
            <p:cNvSpPr/>
            <p:nvPr/>
          </p:nvSpPr>
          <p:spPr>
            <a:xfrm rot="16200000">
              <a:off x="3166605" y="544020"/>
              <a:ext cx="259596" cy="3348615"/>
            </a:xfrm>
            <a:prstGeom prst="flowChartDelay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cs typeface="2  Lotus" pitchFamily="2" charset="-78"/>
                </a:rPr>
                <a:t>دلیل چهارم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2  Lotus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504" y="116632"/>
            <a:ext cx="9001001" cy="576064"/>
            <a:chOff x="107504" y="1340768"/>
            <a:chExt cx="9001001" cy="576064"/>
          </a:xfrm>
        </p:grpSpPr>
        <p:sp>
          <p:nvSpPr>
            <p:cNvPr id="21" name="Rounded Rectangle 20"/>
            <p:cNvSpPr/>
            <p:nvPr/>
          </p:nvSpPr>
          <p:spPr>
            <a:xfrm>
              <a:off x="107504" y="1375936"/>
              <a:ext cx="6264696" cy="540895"/>
            </a:xfrm>
            <a:prstGeom prst="roundRect">
              <a:avLst>
                <a:gd name="adj" fmla="val 20479"/>
              </a:avLst>
            </a:prstGeom>
            <a:gradFill>
              <a:gsLst>
                <a:gs pos="100000">
                  <a:schemeClr val="accent3">
                    <a:lumMod val="50000"/>
                    <a:alpha val="49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87425" algn="ctr">
                <a:lnSpc>
                  <a:spcPct val="150000"/>
                </a:lnSpc>
              </a:pP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وضع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عام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         موضوع له : </a:t>
              </a:r>
              <a:r>
                <a:rPr lang="fa-IR" b="1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خاص          </a:t>
              </a:r>
              <a:r>
                <a:rPr lang="fa-IR" dirty="0" smtClean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مستعمل 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فیه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خاص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436097" y="1340768"/>
              <a:ext cx="3672408" cy="576064"/>
              <a:chOff x="1994855" y="325591"/>
              <a:chExt cx="5181261" cy="641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591781" y="363362"/>
                <a:ext cx="3960440" cy="603449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fa-IR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tx2">
                        <a:lumMod val="25000"/>
                      </a:schemeClr>
                    </a:solidFill>
                    <a:cs typeface="2  Lotus" pitchFamily="2" charset="-78"/>
                  </a:rPr>
                  <a:t>بررسی دلایل گروه دوم</a:t>
                </a:r>
              </a:p>
            </p:txBody>
          </p: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855" y="332656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38572" y="325591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-9917" y="3501008"/>
            <a:ext cx="9050945" cy="1008111"/>
            <a:chOff x="-9917" y="3501008"/>
            <a:chExt cx="9050945" cy="1008111"/>
          </a:xfrm>
        </p:grpSpPr>
        <p:sp>
          <p:nvSpPr>
            <p:cNvPr id="23" name="Rounded Rectangle 22"/>
            <p:cNvSpPr/>
            <p:nvPr/>
          </p:nvSpPr>
          <p:spPr>
            <a:xfrm>
              <a:off x="-9917" y="3511841"/>
              <a:ext cx="8892480" cy="997278"/>
            </a:xfrm>
            <a:prstGeom prst="roundRect">
              <a:avLst>
                <a:gd name="adj" fmla="val 20479"/>
              </a:avLst>
            </a:prstGeom>
            <a:gradFill>
              <a:gsLst>
                <a:gs pos="80000">
                  <a:schemeClr val="accent3">
                    <a:lumMod val="60000"/>
                    <a:lumOff val="40000"/>
                    <a:alpha val="7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06463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این دلیل را نمی پذیرد</a:t>
              </a:r>
            </a:p>
          </p:txBody>
        </p:sp>
        <p:sp>
          <p:nvSpPr>
            <p:cNvPr id="34" name="Flowchart: Delay 33"/>
            <p:cNvSpPr/>
            <p:nvPr/>
          </p:nvSpPr>
          <p:spPr>
            <a:xfrm>
              <a:off x="7948775" y="3501008"/>
              <a:ext cx="1092253" cy="1008111"/>
            </a:xfrm>
            <a:prstGeom prst="flowChartDelay">
              <a:avLst/>
            </a:prstGeom>
            <a:solidFill>
              <a:srgbClr val="283B15"/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مرحوم مجاهد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14449" y="4869161"/>
            <a:ext cx="9050945" cy="1008111"/>
            <a:chOff x="-9917" y="3501008"/>
            <a:chExt cx="9050945" cy="1008111"/>
          </a:xfrm>
        </p:grpSpPr>
        <p:sp>
          <p:nvSpPr>
            <p:cNvPr id="22" name="Rounded Rectangle 21"/>
            <p:cNvSpPr/>
            <p:nvPr/>
          </p:nvSpPr>
          <p:spPr>
            <a:xfrm>
              <a:off x="-9917" y="3511841"/>
              <a:ext cx="8892480" cy="997278"/>
            </a:xfrm>
            <a:prstGeom prst="roundRect">
              <a:avLst>
                <a:gd name="adj" fmla="val 20479"/>
              </a:avLst>
            </a:prstGeom>
            <a:gradFill>
              <a:gsLst>
                <a:gs pos="80000">
                  <a:schemeClr val="accent3">
                    <a:lumMod val="60000"/>
                    <a:lumOff val="40000"/>
                    <a:alpha val="7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06463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نکره و معرفه در اینجا، «لفظی» است</a:t>
              </a:r>
            </a:p>
            <a:p>
              <a:pPr marL="906463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توضیح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:  هو و الذی معرفه معنوی نیستند و معرفه بودن اینها از «قرائن کلامی» فهمیده می شود</a:t>
              </a:r>
            </a:p>
          </p:txBody>
        </p:sp>
        <p:sp>
          <p:nvSpPr>
            <p:cNvPr id="29" name="Flowchart: Delay 28"/>
            <p:cNvSpPr/>
            <p:nvPr/>
          </p:nvSpPr>
          <p:spPr>
            <a:xfrm>
              <a:off x="7948775" y="3501008"/>
              <a:ext cx="1092253" cy="1008111"/>
            </a:xfrm>
            <a:prstGeom prst="flowChartDelay">
              <a:avLst/>
            </a:prstGeom>
            <a:solidFill>
              <a:srgbClr val="283B15"/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ما</a:t>
              </a:r>
            </a:p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می گوییم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19388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4651" objId="38"/>
        <p14:stopEvt time="529872" objId="3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ICTDREAM\Desktop\Presentation6\Slide1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61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2795" y="1340768"/>
            <a:ext cx="8689166" cy="1800200"/>
            <a:chOff x="-1707708" y="2088530"/>
            <a:chExt cx="9653875" cy="855707"/>
          </a:xfrm>
        </p:grpSpPr>
        <p:sp>
          <p:nvSpPr>
            <p:cNvPr id="13" name="Rounded Rectangle 12"/>
            <p:cNvSpPr/>
            <p:nvPr/>
          </p:nvSpPr>
          <p:spPr>
            <a:xfrm>
              <a:off x="-1707708" y="2339272"/>
              <a:ext cx="9653875" cy="604965"/>
            </a:xfrm>
            <a:prstGeom prst="roundRect">
              <a:avLst>
                <a:gd name="adj" fmla="val 20479"/>
              </a:avLst>
            </a:prstGeom>
            <a:gradFill>
              <a:gsLst>
                <a:gs pos="50000">
                  <a:schemeClr val="tx2">
                    <a:lumMod val="60000"/>
                    <a:lumOff val="40000"/>
                    <a:alpha val="2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algn="ctr">
                <a:lnSpc>
                  <a:spcPct val="150000"/>
                </a:lnSpc>
              </a:pPr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حروف و ضمائر دارای «معنای مجازی و معنای حقیقی» است</a:t>
              </a:r>
            </a:p>
            <a:p>
              <a:pPr algn="ctr">
                <a:lnSpc>
                  <a:spcPct val="150000"/>
                </a:lnSpc>
              </a:pP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اگر «موضوع له عام + مستعمل فیه خاص» باشد = همه استعمالات مجازی می شود</a:t>
              </a:r>
            </a:p>
          </p:txBody>
        </p:sp>
        <p:sp>
          <p:nvSpPr>
            <p:cNvPr id="14" name="Flowchart: Delay 13"/>
            <p:cNvSpPr/>
            <p:nvPr/>
          </p:nvSpPr>
          <p:spPr>
            <a:xfrm rot="16200000">
              <a:off x="3166605" y="544020"/>
              <a:ext cx="259596" cy="3348615"/>
            </a:xfrm>
            <a:prstGeom prst="flowChartDelay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cs typeface="2  Lotus" pitchFamily="2" charset="-78"/>
                </a:rPr>
                <a:t>دلیل پنجم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2  Lotus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504" y="116632"/>
            <a:ext cx="9001001" cy="576064"/>
            <a:chOff x="107504" y="1340768"/>
            <a:chExt cx="9001001" cy="576064"/>
          </a:xfrm>
        </p:grpSpPr>
        <p:sp>
          <p:nvSpPr>
            <p:cNvPr id="21" name="Rounded Rectangle 20"/>
            <p:cNvSpPr/>
            <p:nvPr/>
          </p:nvSpPr>
          <p:spPr>
            <a:xfrm>
              <a:off x="107504" y="1375936"/>
              <a:ext cx="6264696" cy="540895"/>
            </a:xfrm>
            <a:prstGeom prst="roundRect">
              <a:avLst>
                <a:gd name="adj" fmla="val 20479"/>
              </a:avLst>
            </a:prstGeom>
            <a:gradFill>
              <a:gsLst>
                <a:gs pos="100000">
                  <a:schemeClr val="accent3">
                    <a:lumMod val="50000"/>
                    <a:alpha val="49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87425" algn="ctr">
                <a:lnSpc>
                  <a:spcPct val="150000"/>
                </a:lnSpc>
              </a:pP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وضع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عام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         موضوع له : </a:t>
              </a:r>
              <a:r>
                <a:rPr lang="fa-IR" b="1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خاص          </a:t>
              </a:r>
              <a:r>
                <a:rPr lang="fa-IR" dirty="0" smtClean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مستعمل </a:t>
              </a:r>
              <a:r>
                <a:rPr lang="fa-IR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فیه : </a:t>
              </a:r>
              <a:r>
                <a:rPr lang="fa-IR" b="1" dirty="0">
                  <a:ln>
                    <a:solidFill>
                      <a:srgbClr val="37441C"/>
                    </a:solidFill>
                  </a:ln>
                  <a:solidFill>
                    <a:srgbClr val="37441C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خاص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436097" y="1340768"/>
              <a:ext cx="3672408" cy="576064"/>
              <a:chOff x="1994855" y="325591"/>
              <a:chExt cx="5181261" cy="641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591781" y="363362"/>
                <a:ext cx="3960440" cy="603449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fa-IR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tx2">
                        <a:lumMod val="25000"/>
                      </a:schemeClr>
                    </a:solidFill>
                    <a:cs typeface="2  Lotus" pitchFamily="2" charset="-78"/>
                  </a:rPr>
                  <a:t>بررسی دلایل گروه دوم</a:t>
                </a:r>
              </a:p>
            </p:txBody>
          </p: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855" y="332656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38572" y="325591"/>
                <a:ext cx="637544" cy="603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-9917" y="3645024"/>
            <a:ext cx="9050945" cy="648072"/>
            <a:chOff x="-9917" y="3501008"/>
            <a:chExt cx="9050945" cy="1008111"/>
          </a:xfrm>
        </p:grpSpPr>
        <p:sp>
          <p:nvSpPr>
            <p:cNvPr id="23" name="Rounded Rectangle 22"/>
            <p:cNvSpPr/>
            <p:nvPr/>
          </p:nvSpPr>
          <p:spPr>
            <a:xfrm>
              <a:off x="-9917" y="3511841"/>
              <a:ext cx="8892480" cy="997278"/>
            </a:xfrm>
            <a:prstGeom prst="roundRect">
              <a:avLst>
                <a:gd name="adj" fmla="val 20479"/>
              </a:avLst>
            </a:prstGeom>
            <a:gradFill>
              <a:gsLst>
                <a:gs pos="80000">
                  <a:schemeClr val="accent3">
                    <a:lumMod val="60000"/>
                    <a:lumOff val="40000"/>
                    <a:alpha val="7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06463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این دلیل را نمی پذیرد</a:t>
              </a:r>
            </a:p>
          </p:txBody>
        </p:sp>
        <p:sp>
          <p:nvSpPr>
            <p:cNvPr id="34" name="Flowchart: Delay 33"/>
            <p:cNvSpPr/>
            <p:nvPr/>
          </p:nvSpPr>
          <p:spPr>
            <a:xfrm>
              <a:off x="7948775" y="3501008"/>
              <a:ext cx="1092253" cy="1008111"/>
            </a:xfrm>
            <a:prstGeom prst="flowChartDelay">
              <a:avLst/>
            </a:prstGeom>
            <a:solidFill>
              <a:srgbClr val="283B15"/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مرحوم مجاهد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14449" y="4869161"/>
            <a:ext cx="9050945" cy="1008111"/>
            <a:chOff x="-9917" y="3501008"/>
            <a:chExt cx="9050945" cy="1008111"/>
          </a:xfrm>
        </p:grpSpPr>
        <p:sp>
          <p:nvSpPr>
            <p:cNvPr id="22" name="Rounded Rectangle 21"/>
            <p:cNvSpPr/>
            <p:nvPr/>
          </p:nvSpPr>
          <p:spPr>
            <a:xfrm>
              <a:off x="-9917" y="3511841"/>
              <a:ext cx="8892480" cy="997278"/>
            </a:xfrm>
            <a:prstGeom prst="roundRect">
              <a:avLst>
                <a:gd name="adj" fmla="val 20479"/>
              </a:avLst>
            </a:prstGeom>
            <a:gradFill>
              <a:gsLst>
                <a:gs pos="80000">
                  <a:schemeClr val="accent3">
                    <a:lumMod val="60000"/>
                    <a:lumOff val="40000"/>
                    <a:alpha val="76000"/>
                  </a:schemeClr>
                </a:gs>
                <a:gs pos="100000">
                  <a:srgbClr val="DCEBC1">
                    <a:alpha val="0"/>
                  </a:srgbClr>
                </a:gs>
                <a:gs pos="0">
                  <a:schemeClr val="accent3">
                    <a:tint val="15000"/>
                    <a:satMod val="350000"/>
                    <a:alpha val="0"/>
                  </a:schemeClr>
                </a:gs>
              </a:gsLst>
              <a:lin ang="0" scaled="1"/>
            </a:gra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1" anchor="ctr"/>
            <a:lstStyle/>
            <a:p>
              <a:pPr marL="906463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نکره و معرفه در اینجا، «لفظی» است</a:t>
              </a:r>
            </a:p>
            <a:p>
              <a:pPr marL="906463" algn="ctr"/>
              <a:r>
                <a:rPr lang="fa-IR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توضیح</a:t>
              </a:r>
              <a:r>
                <a:rPr lang="fa-IR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cs typeface="2  Lotus" pitchFamily="2" charset="-78"/>
                </a:rPr>
                <a:t> :  هو و الذی معرفه معنوی نیستند و معرفه بودن اینها از «قرائن کلامی» فهمیده می شود</a:t>
              </a:r>
            </a:p>
          </p:txBody>
        </p:sp>
        <p:sp>
          <p:nvSpPr>
            <p:cNvPr id="29" name="Flowchart: Delay 28"/>
            <p:cNvSpPr/>
            <p:nvPr/>
          </p:nvSpPr>
          <p:spPr>
            <a:xfrm>
              <a:off x="7948775" y="3501008"/>
              <a:ext cx="1092253" cy="1008111"/>
            </a:xfrm>
            <a:prstGeom prst="flowChartDelay">
              <a:avLst/>
            </a:prstGeom>
            <a:solidFill>
              <a:srgbClr val="283B15"/>
            </a:solid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1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ما</a:t>
              </a:r>
            </a:p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cs typeface="2  Lotus" pitchFamily="2" charset="-78"/>
                </a:rPr>
                <a:t>می گوییم</a:t>
              </a:r>
              <a:endPara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2  Lotus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18247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4651" objId="38"/>
        <p14:stopEvt time="529872" objId="3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|48.9|1.3|10.3|10.8|90.3|14.3|0.7|0.7|14.6|1.2|121|7.1|1|62.9|6.1|28.6|0.8|41.6|0.7|5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|48.9|1.3|10.3|10.8|90.3|14.3|0.7|0.7|14.6|1.2|121|7.1|1|62.9|6.1|28.6|0.8|41.6|0.7|5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|48.9|1.3|10.3|10.8|90.3|14.3|0.7|0.7|14.6|1.2|121|7.1|1|62.9|6.1|28.6|0.8|41.6|0.7|5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|48.9|1.3|10.3|10.8|90.3|14.3|0.7|0.7|14.6|1.2|121|7.1|1|62.9|6.1|28.6|0.8|41.6|0.7|5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|48.9|1.3|10.3|10.8|90.3|14.3|0.7|0.7|14.6|1.2|121|7.1|1|62.9|6.1|28.6|0.8|41.6|0.7|5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|48.9|1.3|10.3|10.8|90.3|14.3|0.7|0.7|14.6|1.2|121|7.1|1|62.9|6.1|28.6|0.8|41.6|0.7|5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|48.9|1.3|10.3|10.8|90.3|14.3|0.7|0.7|14.6|1.2|121|7.1|1|62.9|6.1|28.6|0.8|41.6|0.7|5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861</Words>
  <Application>Microsoft Office PowerPoint</Application>
  <PresentationFormat>On-screen Show (4:3)</PresentationFormat>
  <Paragraphs>107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ICTDREAM</dc:creator>
  <cp:lastModifiedBy>Hajiloo</cp:lastModifiedBy>
  <cp:revision>8</cp:revision>
  <dcterms:created xsi:type="dcterms:W3CDTF">2011-10-01T13:45:42Z</dcterms:created>
  <dcterms:modified xsi:type="dcterms:W3CDTF">2011-10-12T08:39:24Z</dcterms:modified>
</cp:coreProperties>
</file>